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saveSubsetFonts="1">
  <p:sldMasterIdLst>
    <p:sldMasterId id="2147483648" r:id="rId1"/>
  </p:sldMasterIdLst>
  <p:notesMasterIdLst>
    <p:notesMasterId r:id="rId4"/>
  </p:notesMasterIdLst>
  <p:handoutMasterIdLst>
    <p:handoutMasterId r:id="rId11"/>
  </p:handoutMasterIdLst>
  <p:sldIdLst>
    <p:sldId id="2625" r:id="rId3"/>
    <p:sldId id="2326" r:id="rId5"/>
    <p:sldId id="2327" r:id="rId6"/>
    <p:sldId id="2628" r:id="rId7"/>
    <p:sldId id="2629" r:id="rId8"/>
    <p:sldId id="2634" r:id="rId9"/>
    <p:sldId id="2636" r:id="rId10"/>
  </p:sldIdLst>
  <p:sldSz cx="15125700" cy="10693400"/>
  <p:notesSz cx="10020300" cy="6887845"/>
  <p:embeddedFontLst>
    <p:embeddedFont>
      <p:font typeface="微软雅黑" panose="020B0503020204020204" charset="-122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黑体" panose="02010609060101010101" charset="-122"/>
      <p:regular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36" userDrawn="1">
          <p15:clr>
            <a:srgbClr val="A4A3A4"/>
          </p15:clr>
        </p15:guide>
        <p15:guide id="2" orient="horz" pos="6143" userDrawn="1">
          <p15:clr>
            <a:srgbClr val="A4A3A4"/>
          </p15:clr>
        </p15:guide>
        <p15:guide id="3" pos="885" userDrawn="1">
          <p15:clr>
            <a:srgbClr val="A4A3A4"/>
          </p15:clr>
        </p15:guide>
        <p15:guide id="4" pos="7877" userDrawn="1">
          <p15:clr>
            <a:srgbClr val="A4A3A4"/>
          </p15:clr>
        </p15:guide>
        <p15:guide id="5" pos="19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实习生" initials="实习生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1842"/>
    <a:srgbClr val="41BBB9"/>
    <a:srgbClr val="70727C"/>
    <a:srgbClr val="FF770D"/>
    <a:srgbClr val="2D4F8D"/>
    <a:srgbClr val="A6478A"/>
    <a:srgbClr val="3B1A45"/>
    <a:srgbClr val="3B356E"/>
    <a:srgbClr val="8076C8"/>
    <a:srgbClr val="395E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75" autoAdjust="0"/>
    <p:restoredTop sz="94660"/>
  </p:normalViewPr>
  <p:slideViewPr>
    <p:cSldViewPr showGuides="1">
      <p:cViewPr varScale="1">
        <p:scale>
          <a:sx n="74" d="100"/>
          <a:sy n="74" d="100"/>
        </p:scale>
        <p:origin x="1404" y="60"/>
      </p:cViewPr>
      <p:guideLst>
        <p:guide orient="horz" pos="536"/>
        <p:guide orient="horz" pos="6143"/>
        <p:guide pos="885"/>
        <p:guide pos="7877"/>
        <p:guide pos="191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8420"/>
    </p:cViewPr>
  </p:sorterViewPr>
  <p:notesViewPr>
    <p:cSldViewPr showGuides="1">
      <p:cViewPr varScale="1">
        <p:scale>
          <a:sx n="74" d="100"/>
          <a:sy n="74" d="100"/>
        </p:scale>
        <p:origin x="-2178" y="-90"/>
      </p:cViewPr>
      <p:guideLst>
        <p:guide orient="horz" pos="1858"/>
        <p:guide pos="315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gs" Target="tags/tag6.xml"/><Relationship Id="rId21" Type="http://schemas.openxmlformats.org/officeDocument/2006/relationships/font" Target="fonts/font6.fntdata"/><Relationship Id="rId20" Type="http://schemas.openxmlformats.org/officeDocument/2006/relationships/font" Target="fonts/font5.fntdata"/><Relationship Id="rId2" Type="http://schemas.openxmlformats.org/officeDocument/2006/relationships/theme" Target="theme/theme1.xml"/><Relationship Id="rId19" Type="http://schemas.openxmlformats.org/officeDocument/2006/relationships/font" Target="fonts/font4.fntdata"/><Relationship Id="rId18" Type="http://schemas.openxmlformats.org/officeDocument/2006/relationships/font" Target="fonts/font3.fntdata"/><Relationship Id="rId17" Type="http://schemas.openxmlformats.org/officeDocument/2006/relationships/font" Target="fonts/font2.fntdata"/><Relationship Id="rId16" Type="http://schemas.openxmlformats.org/officeDocument/2006/relationships/font" Target="fonts/font1.fntdata"/><Relationship Id="rId15" Type="http://schemas.openxmlformats.org/officeDocument/2006/relationships/commentAuthors" Target="commentAuthors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341" cy="344613"/>
          </a:xfrm>
          <a:prstGeom prst="rect">
            <a:avLst/>
          </a:prstGeom>
        </p:spPr>
        <p:txBody>
          <a:bodyPr vert="horz" lIns="59875" tIns="29937" rIns="59875" bIns="29937" rtlCol="0"/>
          <a:lstStyle>
            <a:lvl1pPr algn="l">
              <a:defRPr sz="8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75857" y="0"/>
            <a:ext cx="4342340" cy="344613"/>
          </a:xfrm>
          <a:prstGeom prst="rect">
            <a:avLst/>
          </a:prstGeom>
        </p:spPr>
        <p:txBody>
          <a:bodyPr vert="horz" lIns="59875" tIns="29937" rIns="59875" bIns="29937" rtlCol="0"/>
          <a:lstStyle>
            <a:lvl1pPr algn="r">
              <a:defRPr sz="800"/>
            </a:lvl1pPr>
          </a:lstStyle>
          <a:p>
            <a:fld id="{FFE659AF-EA94-4814-A0E8-A10BD29FB2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42528"/>
            <a:ext cx="4342341" cy="344613"/>
          </a:xfrm>
          <a:prstGeom prst="rect">
            <a:avLst/>
          </a:prstGeom>
        </p:spPr>
        <p:txBody>
          <a:bodyPr vert="horz" lIns="59875" tIns="29937" rIns="59875" bIns="29937" rtlCol="0" anchor="b"/>
          <a:lstStyle>
            <a:lvl1pPr algn="l">
              <a:defRPr sz="8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75857" y="6542528"/>
            <a:ext cx="4342340" cy="344613"/>
          </a:xfrm>
          <a:prstGeom prst="rect">
            <a:avLst/>
          </a:prstGeom>
        </p:spPr>
        <p:txBody>
          <a:bodyPr vert="horz" lIns="59875" tIns="29937" rIns="59875" bIns="29937" rtlCol="0" anchor="b"/>
          <a:lstStyle>
            <a:lvl1pPr algn="r">
              <a:defRPr sz="800"/>
            </a:lvl1pPr>
          </a:lstStyle>
          <a:p>
            <a:fld id="{1C214731-E5EB-4363-B02E-0B1EF4FA9CD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341" cy="344613"/>
          </a:xfrm>
          <a:prstGeom prst="rect">
            <a:avLst/>
          </a:prstGeom>
        </p:spPr>
        <p:txBody>
          <a:bodyPr vert="horz" lIns="59875" tIns="29937" rIns="59875" bIns="29937" rtlCol="0"/>
          <a:lstStyle>
            <a:lvl1pPr algn="l">
              <a:defRPr sz="8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75857" y="0"/>
            <a:ext cx="4342340" cy="344613"/>
          </a:xfrm>
          <a:prstGeom prst="rect">
            <a:avLst/>
          </a:prstGeom>
        </p:spPr>
        <p:txBody>
          <a:bodyPr vert="horz" lIns="59875" tIns="29937" rIns="59875" bIns="29937" rtlCol="0"/>
          <a:lstStyle>
            <a:lvl1pPr algn="r">
              <a:defRPr sz="800"/>
            </a:lvl1pPr>
          </a:lstStyle>
          <a:p>
            <a:fld id="{93D42D23-D5B1-4E93-B823-2D28447063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182938" y="515938"/>
            <a:ext cx="3654425" cy="2582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9875" tIns="29937" rIns="59875" bIns="29937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002241" y="3272287"/>
            <a:ext cx="8015819" cy="3099469"/>
          </a:xfrm>
          <a:prstGeom prst="rect">
            <a:avLst/>
          </a:prstGeom>
        </p:spPr>
        <p:txBody>
          <a:bodyPr vert="horz" lIns="59875" tIns="29937" rIns="59875" bIns="29937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42528"/>
            <a:ext cx="4342341" cy="344613"/>
          </a:xfrm>
          <a:prstGeom prst="rect">
            <a:avLst/>
          </a:prstGeom>
        </p:spPr>
        <p:txBody>
          <a:bodyPr vert="horz" lIns="59875" tIns="29937" rIns="59875" bIns="29937" rtlCol="0" anchor="b"/>
          <a:lstStyle>
            <a:lvl1pPr algn="l">
              <a:defRPr sz="8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75857" y="6542528"/>
            <a:ext cx="4342340" cy="344613"/>
          </a:xfrm>
          <a:prstGeom prst="rect">
            <a:avLst/>
          </a:prstGeom>
        </p:spPr>
        <p:txBody>
          <a:bodyPr vert="horz" lIns="59875" tIns="29937" rIns="59875" bIns="29937" rtlCol="0" anchor="b"/>
          <a:lstStyle>
            <a:lvl1pPr algn="r">
              <a:defRPr sz="800"/>
            </a:lvl1pPr>
          </a:lstStyle>
          <a:p>
            <a:fld id="{2105B510-5706-4A6F-A086-FA36167EE59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4895215" cy="10692765"/>
          </a:xfrm>
          <a:custGeom>
            <a:avLst/>
            <a:gdLst/>
            <a:ahLst/>
            <a:cxnLst/>
            <a:rect l="l" t="t" r="r" b="b"/>
            <a:pathLst>
              <a:path w="4895215" h="10692765">
                <a:moveTo>
                  <a:pt x="0" y="10692384"/>
                </a:moveTo>
                <a:lnTo>
                  <a:pt x="4895088" y="10692384"/>
                </a:lnTo>
                <a:lnTo>
                  <a:pt x="4895088" y="0"/>
                </a:lnTo>
                <a:lnTo>
                  <a:pt x="0" y="0"/>
                </a:lnTo>
                <a:lnTo>
                  <a:pt x="0" y="10692384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013580" y="4759050"/>
            <a:ext cx="11098538" cy="13201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38" y="9944862"/>
            <a:ext cx="4840224" cy="53467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Holder 5"/>
          <p:cNvSpPr>
            <a:spLocks noGrp="1"/>
          </p:cNvSpPr>
          <p:nvPr>
            <p:ph type="sldNum" sz="quarter" idx="10"/>
          </p:nvPr>
        </p:nvSpPr>
        <p:spPr>
          <a:xfrm>
            <a:off x="11399139" y="9944862"/>
            <a:ext cx="3478911" cy="53467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altLang="zh-CN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>
          <a:xfrm>
            <a:off x="5142738" y="9944862"/>
            <a:ext cx="4840224" cy="5346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1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Holder 5"/>
          <p:cNvSpPr>
            <a:spLocks noGrp="1"/>
          </p:cNvSpPr>
          <p:nvPr>
            <p:ph type="sldNum" sz="quarter" idx="4"/>
          </p:nvPr>
        </p:nvSpPr>
        <p:spPr>
          <a:xfrm>
            <a:off x="11399139" y="9944862"/>
            <a:ext cx="3478911" cy="53467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altLang="zh-CN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38" y="9944862"/>
            <a:ext cx="4840224" cy="53467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Holder 5"/>
          <p:cNvSpPr>
            <a:spLocks noGrp="1"/>
          </p:cNvSpPr>
          <p:nvPr>
            <p:ph type="sldNum" sz="quarter" idx="4"/>
          </p:nvPr>
        </p:nvSpPr>
        <p:spPr>
          <a:xfrm>
            <a:off x="11399139" y="9944862"/>
            <a:ext cx="3478911" cy="53467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altLang="zh-CN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5142738" y="9944862"/>
            <a:ext cx="4840224" cy="53467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Holder 5"/>
          <p:cNvSpPr>
            <a:spLocks noGrp="1"/>
          </p:cNvSpPr>
          <p:nvPr>
            <p:ph type="sldNum" sz="quarter" idx="4"/>
          </p:nvPr>
        </p:nvSpPr>
        <p:spPr>
          <a:xfrm>
            <a:off x="11399139" y="9944862"/>
            <a:ext cx="3478911" cy="53467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altLang="zh-CN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5142738" y="9944862"/>
            <a:ext cx="4840224" cy="53467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5"/>
          <p:cNvSpPr>
            <a:spLocks noGrp="1"/>
          </p:cNvSpPr>
          <p:nvPr>
            <p:ph type="sldNum" sz="quarter" idx="4"/>
          </p:nvPr>
        </p:nvSpPr>
        <p:spPr>
          <a:xfrm>
            <a:off x="11399139" y="9944862"/>
            <a:ext cx="3478911" cy="53467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altLang="zh-CN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5"/>
          <p:cNvSpPr>
            <a:spLocks noGrp="1"/>
          </p:cNvSpPr>
          <p:nvPr>
            <p:ph type="sldNum" sz="quarter" idx="4"/>
          </p:nvPr>
        </p:nvSpPr>
        <p:spPr>
          <a:xfrm>
            <a:off x="11399139" y="9944862"/>
            <a:ext cx="3478911" cy="53467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altLang="zh-CN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5"/>
          <p:cNvSpPr>
            <a:spLocks noGrp="1"/>
          </p:cNvSpPr>
          <p:nvPr>
            <p:ph type="sldNum" sz="quarter" idx="4"/>
          </p:nvPr>
        </p:nvSpPr>
        <p:spPr>
          <a:xfrm>
            <a:off x="11399139" y="9944862"/>
            <a:ext cx="3478911" cy="53467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altLang="zh-CN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uangy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830" y="305391"/>
            <a:ext cx="6364050" cy="492443"/>
          </a:xfrm>
        </p:spPr>
        <p:txBody>
          <a:bodyPr/>
          <a:lstStyle>
            <a:lvl1pPr algn="l"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Holder 5"/>
          <p:cNvSpPr>
            <a:spLocks noGrp="1"/>
          </p:cNvSpPr>
          <p:nvPr>
            <p:ph type="sldNum" sz="quarter" idx="4"/>
          </p:nvPr>
        </p:nvSpPr>
        <p:spPr>
          <a:xfrm>
            <a:off x="11399139" y="9944862"/>
            <a:ext cx="3478911" cy="53467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altLang="zh-CN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63425" y="8978444"/>
            <a:ext cx="3403283" cy="452983"/>
          </a:xfrm>
        </p:spPr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5010388" y="8978444"/>
            <a:ext cx="5104924" cy="45298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76210" y="1256341"/>
            <a:ext cx="6573278" cy="57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8827" y="4528230"/>
            <a:ext cx="14688044" cy="4796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dirty="0"/>
          </a:p>
        </p:txBody>
      </p:sp>
      <p:sp>
        <p:nvSpPr>
          <p:cNvPr id="4" name="Holder 5"/>
          <p:cNvSpPr>
            <a:spLocks noGrp="1"/>
          </p:cNvSpPr>
          <p:nvPr>
            <p:ph type="sldNum" sz="quarter" idx="4"/>
          </p:nvPr>
        </p:nvSpPr>
        <p:spPr>
          <a:xfrm>
            <a:off x="11399139" y="9944862"/>
            <a:ext cx="3478911" cy="53467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altLang="zh-CN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747" y="1095071"/>
            <a:ext cx="15123459" cy="5315283"/>
          </a:xfrm>
          <a:prstGeom prst="rect">
            <a:avLst/>
          </a:prstGeom>
          <a:solidFill>
            <a:srgbClr val="41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55"/>
          </a:p>
        </p:txBody>
      </p:sp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786536" y="5177143"/>
            <a:ext cx="11976567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635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硚口区户外广告详细规划</a:t>
            </a:r>
            <a:r>
              <a:rPr lang="zh-CN" altLang="en-US" sz="706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765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259"/>
          <p:cNvSpPr>
            <a:spLocks noChangeArrowheads="1"/>
          </p:cNvSpPr>
          <p:nvPr/>
        </p:nvSpPr>
        <p:spPr bwMode="auto">
          <a:xfrm>
            <a:off x="8155180" y="1535024"/>
            <a:ext cx="6390888" cy="50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3295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规划编号：</a:t>
            </a:r>
            <a:r>
              <a:rPr lang="en-US" altLang="zh-CN" sz="3295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202507001</a:t>
            </a:r>
            <a:r>
              <a:rPr lang="zh-CN" altLang="en-US" sz="3295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（新）</a:t>
            </a:r>
            <a:endParaRPr lang="zh-CN" altLang="en-US" sz="3295" cap="al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259"/>
          <p:cNvSpPr>
            <a:spLocks noChangeArrowheads="1"/>
          </p:cNvSpPr>
          <p:nvPr/>
        </p:nvSpPr>
        <p:spPr bwMode="auto">
          <a:xfrm>
            <a:off x="871688" y="6701664"/>
            <a:ext cx="4223992" cy="79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355" dirty="0">
                <a:solidFill>
                  <a:schemeClr val="accent1"/>
                </a:solidFill>
                <a:latin typeface="方正细黑一_GBK" panose="03000509000000000000" charset="-122"/>
                <a:ea typeface="方正细黑一_GBK" panose="03000509000000000000" charset="-122"/>
                <a:cs typeface="方正细黑一_GBK" panose="03000509000000000000" charset="-122"/>
              </a:rPr>
              <a:t>编制单位：硚口区城市管理局</a:t>
            </a:r>
            <a:r>
              <a:rPr lang="en-US" altLang="zh-CN" sz="2355" dirty="0">
                <a:solidFill>
                  <a:schemeClr val="accent1"/>
                </a:solidFill>
                <a:latin typeface="方正细黑一_GBK" panose="03000509000000000000" charset="-122"/>
                <a:ea typeface="方正细黑一_GBK" panose="03000509000000000000" charset="-122"/>
                <a:cs typeface="方正细黑一_GBK" panose="03000509000000000000" charset="-122"/>
              </a:rPr>
              <a:t>             </a:t>
            </a:r>
            <a:endParaRPr lang="en-US" altLang="zh-CN" sz="2355" dirty="0">
              <a:solidFill>
                <a:schemeClr val="accent1"/>
              </a:solidFill>
              <a:latin typeface="方正细黑一_GBK" panose="03000509000000000000" charset="-122"/>
              <a:ea typeface="方正细黑一_GBK" panose="03000509000000000000" charset="-122"/>
              <a:cs typeface="方正细黑一_GBK" panose="03000509000000000000" charset="-122"/>
            </a:endParaRPr>
          </a:p>
          <a:p>
            <a:pPr>
              <a:buNone/>
            </a:pPr>
            <a:r>
              <a:rPr lang="zh-CN" altLang="en-US" sz="2355" dirty="0">
                <a:solidFill>
                  <a:schemeClr val="accent1"/>
                </a:solidFill>
                <a:latin typeface="方正细黑一_GBK" panose="03000509000000000000" charset="-122"/>
                <a:ea typeface="方正细黑一_GBK" panose="03000509000000000000" charset="-122"/>
                <a:cs typeface="方正细黑一_GBK" panose="03000509000000000000" charset="-122"/>
              </a:rPr>
              <a:t>编制时间：</a:t>
            </a:r>
            <a:r>
              <a:rPr lang="en-US" altLang="zh-CN" sz="2355" dirty="0">
                <a:solidFill>
                  <a:schemeClr val="accent1"/>
                </a:solidFill>
                <a:latin typeface="方正细黑一_GBK" panose="03000509000000000000" charset="-122"/>
                <a:ea typeface="方正细黑一_GBK" panose="03000509000000000000" charset="-122"/>
                <a:cs typeface="方正细黑一_GBK" panose="03000509000000000000" charset="-122"/>
              </a:rPr>
              <a:t>2025</a:t>
            </a:r>
            <a:r>
              <a:rPr lang="zh-CN" altLang="en-US" sz="2355" dirty="0">
                <a:solidFill>
                  <a:schemeClr val="accent1"/>
                </a:solidFill>
                <a:latin typeface="方正细黑一_GBK" panose="03000509000000000000" charset="-122"/>
                <a:ea typeface="方正细黑一_GBK" panose="03000509000000000000" charset="-122"/>
                <a:cs typeface="方正细黑一_GBK" panose="03000509000000000000" charset="-122"/>
              </a:rPr>
              <a:t>年</a:t>
            </a:r>
            <a:r>
              <a:rPr lang="en-US" altLang="zh-CN" sz="2355" dirty="0">
                <a:solidFill>
                  <a:schemeClr val="accent1"/>
                </a:solidFill>
                <a:latin typeface="方正细黑一_GBK" panose="03000509000000000000" charset="-122"/>
                <a:ea typeface="方正细黑一_GBK" panose="03000509000000000000" charset="-122"/>
                <a:cs typeface="方正细黑一_GBK" panose="03000509000000000000" charset="-122"/>
              </a:rPr>
              <a:t>7</a:t>
            </a:r>
            <a:r>
              <a:rPr lang="zh-CN" altLang="en-US" sz="2355" dirty="0">
                <a:solidFill>
                  <a:schemeClr val="accent1"/>
                </a:solidFill>
                <a:latin typeface="方正细黑一_GBK" panose="03000509000000000000" charset="-122"/>
                <a:ea typeface="方正细黑一_GBK" panose="03000509000000000000" charset="-122"/>
                <a:cs typeface="方正细黑一_GBK" panose="03000509000000000000" charset="-122"/>
              </a:rPr>
              <a:t>月</a:t>
            </a:r>
            <a:endParaRPr lang="zh-CN" altLang="en-US" sz="2355" dirty="0">
              <a:solidFill>
                <a:schemeClr val="accent1"/>
              </a:solidFill>
              <a:latin typeface="方正细黑一_GBK" panose="03000509000000000000" charset="-122"/>
              <a:ea typeface="方正细黑一_GBK" panose="03000509000000000000" charset="-122"/>
              <a:cs typeface="方正细黑一_GBK" panose="03000509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crush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49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49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49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49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199"/>
                            </p:stCondLst>
                            <p:childTnLst>
                              <p:par>
                                <p:cTn id="4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  <p:bldP spid="7" grpId="1" bldLvl="0" animBg="1"/>
      <p:bldP spid="10" grpId="0" bldLvl="0" animBg="1"/>
      <p:bldP spid="10" grpId="1" bldLvl="0" animBg="1"/>
      <p:bldP spid="8" grpId="0" bldLvl="0" animBg="1"/>
      <p:bldP spid="8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" y="-16030"/>
            <a:ext cx="15119350" cy="3201697"/>
          </a:xfrm>
          <a:prstGeom prst="rect">
            <a:avLst/>
          </a:prstGeom>
          <a:solidFill>
            <a:srgbClr val="41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zh-CN" altLang="en-US" dirty="0">
              <a:solidFill>
                <a:srgbClr val="496686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2450" y="2431415"/>
            <a:ext cx="3592195" cy="50419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zh-CN" sz="3200" b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点位地图</a:t>
            </a:r>
            <a:endParaRPr lang="zh-CN" sz="3200" b="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微信图片_202505262216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450" y="3289300"/>
            <a:ext cx="6369050" cy="3536950"/>
          </a:xfrm>
          <a:prstGeom prst="rect">
            <a:avLst/>
          </a:prstGeom>
        </p:spPr>
      </p:pic>
      <p:pic>
        <p:nvPicPr>
          <p:cNvPr id="5" name="图片 4" descr="ffff3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790" y="4693285"/>
            <a:ext cx="8356600" cy="55225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/>
          <p:cNvSpPr txBox="1"/>
          <p:nvPr/>
        </p:nvSpPr>
        <p:spPr>
          <a:xfrm>
            <a:off x="704850" y="284480"/>
            <a:ext cx="2030730" cy="3689985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微软雅黑" panose="020B0503020204020204" charset="-122"/>
                <a:ea typeface="+mj-ea"/>
                <a:cs typeface="微软雅黑" panose="020B0503020204020204" charset="-122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sz="23900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23900" kern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721360" y="2616200"/>
          <a:ext cx="12838455" cy="5503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455"/>
                <a:gridCol w="1555115"/>
                <a:gridCol w="1173480"/>
                <a:gridCol w="1045845"/>
                <a:gridCol w="1515110"/>
                <a:gridCol w="1642492"/>
                <a:gridCol w="1652905"/>
                <a:gridCol w="1349375"/>
                <a:gridCol w="853083"/>
                <a:gridCol w="1331595"/>
              </a:tblGrid>
              <a:tr h="983818">
                <a:tc gridSpan="10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户外广告设置详细规划基本情况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3818"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序号</a:t>
                      </a:r>
                      <a:endParaRPr lang="zh-CN" alt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点位名称</a:t>
                      </a:r>
                      <a:endParaRPr lang="zh-CN" alt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规划前</a:t>
                      </a:r>
                      <a:endParaRPr lang="zh-CN" alt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规划后</a:t>
                      </a:r>
                      <a:endParaRPr lang="zh-CN" alt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542">
                <a:tc v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/>
                        <a:t>广告总数</a:t>
                      </a:r>
                      <a:endParaRPr lang="zh-CN" altLang="en-US" sz="1600" b="1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/>
                        <a:t>广告总数</a:t>
                      </a:r>
                      <a:endParaRPr lang="zh-CN" altLang="en-US" sz="1600" b="1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/>
                        <a:t>广告总面积</a:t>
                      </a:r>
                      <a:endParaRPr lang="zh-CN" altLang="en-US" sz="1600" b="1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/>
                        <a:t>墙面</a:t>
                      </a:r>
                      <a:endParaRPr lang="zh-CN" altLang="en-US" b="1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/>
                        <a:t>地面</a:t>
                      </a:r>
                      <a:endParaRPr lang="zh-CN" altLang="en-US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9670">
                <a:tc v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/>
                        <a:t>内透光式灯箱广告</a:t>
                      </a:r>
                      <a:endParaRPr lang="zh-CN" altLang="en-US" sz="1600" b="1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/>
                        <a:t>LED</a:t>
                      </a:r>
                      <a:r>
                        <a:rPr lang="zh-CN" altLang="en-US" sz="1600" b="1"/>
                        <a:t>电子显示屏</a:t>
                      </a:r>
                      <a:endParaRPr lang="zh-CN" altLang="en-US" sz="1600" b="1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建筑物名称招牌标识</a:t>
                      </a:r>
                      <a:endParaRPr lang="zh-CN" altLang="en-US" sz="16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/>
                        <a:t>橱窗</a:t>
                      </a:r>
                      <a:endParaRPr lang="zh-CN" altLang="en-US" sz="1600" b="1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/>
                        <a:t>集约式招牌标识</a:t>
                      </a:r>
                      <a:endParaRPr lang="zh-CN" altLang="en-US" sz="16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buNone/>
                      </a:pPr>
                      <a:r>
                        <a:rPr lang="zh-CN" b="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+mn-ea"/>
                        </a:rPr>
                        <a:t>楼宇</a:t>
                      </a:r>
                      <a:r>
                        <a:rPr lang="zh-CN" b="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+mn-ea"/>
                        </a:rPr>
                        <a:t>标识</a:t>
                      </a:r>
                      <a:endParaRPr lang="zh-CN" b="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+mn-ea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buNone/>
                      </a:pPr>
                      <a:r>
                        <a:rPr lang="en-US" altLang="zh-CN" b="1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US" altLang="zh-CN" b="1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buNone/>
                      </a:pPr>
                      <a:r>
                        <a:rPr lang="en-US" altLang="zh-CN" b="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altLang="zh-CN" b="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buNone/>
                      </a:pPr>
                      <a:r>
                        <a:rPr lang="en-US" altLang="zh-CN" b="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26.4</a:t>
                      </a:r>
                      <a:r>
                        <a:rPr lang="zh-CN" altLang="en-US" b="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平方米</a:t>
                      </a:r>
                      <a:endParaRPr lang="zh-CN" altLang="en-US" b="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dirty="0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b="1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1" dirty="0"/>
                        <a:t>1</a:t>
                      </a:r>
                      <a:endParaRPr lang="en-US" altLang="zh-CN" b="1" dirty="0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800" b="1" dirty="0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b="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b="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+mn-ea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dirty="0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dirty="0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buNone/>
                      </a:pPr>
                      <a:endParaRPr lang="en-US" altLang="zh-CN" b="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dirty="0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b="1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dirty="0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 sz="1800" b="1" dirty="0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buNone/>
                      </a:pPr>
                      <a:endParaRPr lang="en-US" altLang="zh-CN" b="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7918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+mn-ea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dirty="0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dirty="0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marL="0" algn="ctr">
                        <a:buNone/>
                      </a:pPr>
                      <a:endParaRPr lang="en-US" altLang="zh-CN" b="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dirty="0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dirty="0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 sz="1800" b="1" dirty="0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marL="0" algn="ctr">
                        <a:buNone/>
                      </a:pPr>
                      <a:endParaRPr lang="en-US" altLang="zh-CN" b="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0" y="-15875"/>
            <a:ext cx="15119350" cy="1440000"/>
          </a:xfrm>
          <a:prstGeom prst="rect">
            <a:avLst/>
          </a:prstGeom>
          <a:solidFill>
            <a:srgbClr val="41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p>
            <a:pPr algn="ctr"/>
            <a:endParaRPr lang="zh-CN" altLang="en-US" dirty="0">
              <a:solidFill>
                <a:srgbClr val="49668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1" y="-16030"/>
            <a:ext cx="15119350" cy="1440000"/>
          </a:xfrm>
          <a:prstGeom prst="rect">
            <a:avLst/>
          </a:prstGeom>
          <a:solidFill>
            <a:srgbClr val="41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zh-CN" altLang="en-US" dirty="0">
              <a:solidFill>
                <a:srgbClr val="496686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52450" y="546100"/>
            <a:ext cx="8658225" cy="466090"/>
          </a:xfrm>
        </p:spPr>
        <p:txBody>
          <a:bodyPr wrap="square">
            <a:noAutofit/>
          </a:bodyPr>
          <a:p>
            <a:r>
              <a:rPr lang="zh-CN" altLang="en-US" sz="3200" b="0">
                <a:solidFill>
                  <a:schemeClr val="bg1"/>
                </a:solidFill>
                <a:ea typeface="微软雅黑" panose="020B0503020204020204" charset="-122"/>
              </a:rPr>
              <a:t>规划前</a:t>
            </a:r>
            <a:r>
              <a:rPr lang="en-US" altLang="zh-CN" sz="2000" b="0">
                <a:solidFill>
                  <a:schemeClr val="bg1"/>
                </a:solidFill>
                <a:ea typeface="微软雅黑" panose="020B0503020204020204" charset="-122"/>
              </a:rPr>
              <a:t>   </a:t>
            </a:r>
            <a:r>
              <a:rPr lang="en-US" altLang="zh-CN" sz="2400" b="0">
                <a:solidFill>
                  <a:schemeClr val="bg1"/>
                </a:solidFill>
                <a:ea typeface="微软雅黑" panose="020B0503020204020204" charset="-122"/>
              </a:rPr>
              <a:t> </a:t>
            </a:r>
            <a:r>
              <a:rPr lang="zh-CN" altLang="en-US" sz="2400" b="0">
                <a:solidFill>
                  <a:schemeClr val="bg1"/>
                </a:solidFill>
                <a:ea typeface="微软雅黑" panose="020B0503020204020204" charset="-122"/>
              </a:rPr>
              <a:t>图中为武汉市硚口区委</a:t>
            </a:r>
            <a:r>
              <a:rPr lang="zh-CN" altLang="en-US" sz="2400" b="0">
                <a:solidFill>
                  <a:schemeClr val="bg1"/>
                </a:solidFill>
                <a:ea typeface="微软雅黑" panose="020B0503020204020204" charset="-122"/>
              </a:rPr>
              <a:t>礼堂。</a:t>
            </a:r>
            <a:r>
              <a:rPr lang="zh-CN" altLang="en-US" sz="2000" b="0">
                <a:solidFill>
                  <a:srgbClr val="41BBB9"/>
                </a:solidFill>
                <a:ea typeface="微软雅黑" panose="020B0503020204020204" charset="-122"/>
              </a:rPr>
              <a:t>一路20号。</a:t>
            </a:r>
            <a:endParaRPr lang="zh-CN" altLang="en-US" sz="2000" b="0">
              <a:solidFill>
                <a:srgbClr val="41BBB9"/>
              </a:solidFill>
              <a:ea typeface="微软雅黑" panose="020B050302020402020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p>
            <a:fld id="{B6F15528-21DE-4FAA-801E-634DDDAF4B2B}" type="slidenum">
              <a:rPr lang="en-US" altLang="zh-CN" smtClean="0"/>
            </a:fld>
            <a:endParaRPr lang="zh-CN" altLang="en-US" dirty="0"/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19730" y="1865630"/>
            <a:ext cx="9285605" cy="69615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57250" y="698500"/>
            <a:ext cx="1338580" cy="307340"/>
          </a:xfrm>
        </p:spPr>
        <p:txBody>
          <a:bodyPr wrap="square"/>
          <a:p>
            <a:r>
              <a:rPr lang="zh-CN" altLang="en-US" sz="2000">
                <a:solidFill>
                  <a:srgbClr val="41BBB9"/>
                </a:solidFill>
              </a:rPr>
              <a:t>规划后：</a:t>
            </a:r>
            <a:endParaRPr lang="zh-CN" altLang="en-US" sz="2000">
              <a:solidFill>
                <a:srgbClr val="41BBB9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p>
            <a:fld id="{B6F15528-21DE-4FAA-801E-634DDDAF4B2B}" type="slidenum">
              <a:rPr lang="en-US" altLang="zh-CN" smtClean="0"/>
            </a:fld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1" y="-16030"/>
            <a:ext cx="15119350" cy="1440000"/>
          </a:xfrm>
          <a:prstGeom prst="rect">
            <a:avLst/>
          </a:prstGeom>
          <a:solidFill>
            <a:srgbClr val="41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p>
            <a:pPr algn="ctr"/>
            <a:endParaRPr lang="zh-CN" altLang="en-US" dirty="0">
              <a:solidFill>
                <a:srgbClr val="496686"/>
              </a:solidFill>
            </a:endParaRPr>
          </a:p>
        </p:txBody>
      </p:sp>
      <p:sp>
        <p:nvSpPr>
          <p:cNvPr id="4" name="标题 2"/>
          <p:cNvSpPr>
            <a:spLocks noGrp="1"/>
          </p:cNvSpPr>
          <p:nvPr/>
        </p:nvSpPr>
        <p:spPr>
          <a:xfrm>
            <a:off x="552450" y="546100"/>
            <a:ext cx="1707515" cy="4660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chemeClr val="tx1"/>
                </a:solidFill>
                <a:latin typeface="微软雅黑" panose="020B0503020204020204" charset="-122"/>
                <a:ea typeface="+mj-ea"/>
                <a:cs typeface="微软雅黑" panose="020B0503020204020204" charset="-122"/>
              </a:defRPr>
            </a:lvl1pPr>
          </a:lstStyle>
          <a:p>
            <a:r>
              <a:rPr lang="zh-CN" altLang="en-US" sz="3200" b="0">
                <a:solidFill>
                  <a:schemeClr val="bg1"/>
                </a:solidFill>
                <a:ea typeface="微软雅黑" panose="020B0503020204020204" charset="-122"/>
              </a:rPr>
              <a:t>规划后</a:t>
            </a:r>
            <a:r>
              <a:rPr lang="en-US" altLang="zh-CN" sz="2000" b="0">
                <a:solidFill>
                  <a:schemeClr val="bg1"/>
                </a:solidFill>
                <a:ea typeface="微软雅黑" panose="020B0503020204020204" charset="-122"/>
              </a:rPr>
              <a:t>   </a:t>
            </a:r>
            <a:r>
              <a:rPr lang="en-US" altLang="zh-CN" sz="2400" b="0">
                <a:solidFill>
                  <a:schemeClr val="bg1"/>
                </a:solidFill>
                <a:ea typeface="微软雅黑" panose="020B0503020204020204" charset="-122"/>
              </a:rPr>
              <a:t> </a:t>
            </a:r>
            <a:r>
              <a:rPr lang="zh-CN" altLang="en-US" sz="2000" b="0">
                <a:solidFill>
                  <a:srgbClr val="41BBB9"/>
                </a:solidFill>
                <a:ea typeface="微软雅黑" panose="020B0503020204020204" charset="-122"/>
              </a:rPr>
              <a:t>20号。</a:t>
            </a:r>
            <a:endParaRPr lang="zh-CN" altLang="en-US" sz="2000" b="0">
              <a:solidFill>
                <a:srgbClr val="41BBB9"/>
              </a:solidFill>
              <a:ea typeface="微软雅黑" panose="020B0503020204020204" charset="-122"/>
            </a:endParaRPr>
          </a:p>
        </p:txBody>
      </p:sp>
      <p:pic>
        <p:nvPicPr>
          <p:cNvPr id="7" name="图片 6" descr="审批通过招牌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0250" y="1536700"/>
            <a:ext cx="8739505" cy="6567805"/>
          </a:xfrm>
          <a:prstGeom prst="rect">
            <a:avLst/>
          </a:prstGeom>
        </p:spPr>
      </p:pic>
      <p:graphicFrame>
        <p:nvGraphicFramePr>
          <p:cNvPr id="100" name="table 100"/>
          <p:cNvGraphicFramePr>
            <a:graphicFrameLocks noGrp="1"/>
          </p:cNvGraphicFramePr>
          <p:nvPr/>
        </p:nvGraphicFramePr>
        <p:xfrm>
          <a:off x="1162367" y="8395017"/>
          <a:ext cx="12211685" cy="1392555"/>
        </p:xfrm>
        <a:graphic>
          <a:graphicData uri="http://schemas.openxmlformats.org/drawingml/2006/table">
            <a:tbl>
              <a:tblPr/>
              <a:tblGrid>
                <a:gridCol w="618490"/>
                <a:gridCol w="1711960"/>
                <a:gridCol w="1169035"/>
                <a:gridCol w="1632585"/>
                <a:gridCol w="2481580"/>
                <a:gridCol w="2113915"/>
                <a:gridCol w="2484119"/>
              </a:tblGrid>
              <a:tr h="368934">
                <a:tc gridSpan="7">
                  <a:txBody>
                    <a:bodyPr/>
                    <a:p>
                      <a:pPr algn="ctr" rtl="0" eaLnBrk="0">
                        <a:lnSpc>
                          <a:spcPct val="106000"/>
                        </a:lnSpc>
                      </a:pPr>
                      <a:r>
                        <a:rPr lang="zh-CN" sz="2000" b="1" dirty="0">
                          <a:solidFill>
                            <a:schemeClr val="dk1"/>
                          </a:solidFill>
                          <a:sym typeface="+mn-ea"/>
                        </a:rPr>
                        <a:t>建筑物名称</a:t>
                      </a:r>
                      <a:r>
                        <a:rPr lang="zh-CN" sz="2000" b="1" dirty="0">
                          <a:solidFill>
                            <a:schemeClr val="dk1"/>
                          </a:solidFill>
                          <a:sym typeface="+mn-ea"/>
                        </a:rPr>
                        <a:t>招牌标识</a:t>
                      </a:r>
                      <a:endParaRPr lang="zh-CN" sz="2000" b="1" kern="0" spc="80" dirty="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BB9"/>
                    </a:solidFill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BBB9"/>
                    </a:solidFill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BBB9"/>
                    </a:solidFill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BBB9"/>
                    </a:solidFill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BBB9"/>
                    </a:solidFill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BBB9"/>
                    </a:solidFill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BBB9"/>
                    </a:solidFill>
                  </a:tcPr>
                </a:tc>
              </a:tr>
              <a:tr h="553084">
                <a:tc>
                  <a:txBody>
                    <a:bodyPr/>
                    <a:p>
                      <a:pPr algn="ctr" rtl="0" eaLnBrk="0">
                        <a:lnSpc>
                          <a:spcPct val="124000"/>
                        </a:lnSpc>
                      </a:pPr>
                      <a:r>
                        <a:rPr lang="zh-CN" sz="1800" b="1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编</a:t>
                      </a:r>
                      <a:r>
                        <a:rPr sz="1800" b="1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号</a:t>
                      </a:r>
                      <a:endParaRPr sz="1800" b="1" kern="0" spc="-30" dirty="0">
                        <a:solidFill>
                          <a:srgbClr val="000000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BB9">
                        <a:alpha val="53000"/>
                      </a:srgbClr>
                    </a:solidFill>
                  </a:tcPr>
                </a:tc>
                <a:tc>
                  <a:txBody>
                    <a:bodyPr/>
                    <a:p>
                      <a:pPr algn="ctr" rtl="0" eaLnBrk="0">
                        <a:lnSpc>
                          <a:spcPct val="100000"/>
                        </a:lnSpc>
                      </a:pPr>
                      <a:r>
                        <a:rPr lang="zh-CN" sz="1800" b="1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建筑物</a:t>
                      </a:r>
                      <a:r>
                        <a:rPr lang="zh-CN" sz="1800" b="1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名称</a:t>
                      </a:r>
                      <a:endParaRPr lang="zh-CN" sz="1800" b="1" kern="0" spc="-20" dirty="0">
                        <a:solidFill>
                          <a:srgbClr val="000000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BB9">
                        <a:alpha val="53000"/>
                      </a:srgbClr>
                    </a:solidFill>
                  </a:tcPr>
                </a:tc>
                <a:tc>
                  <a:txBody>
                    <a:bodyPr/>
                    <a:p>
                      <a:pPr algn="ctr" rtl="0" eaLnBrk="0">
                        <a:lnSpc>
                          <a:spcPct val="120000"/>
                        </a:lnSpc>
                      </a:pPr>
                      <a:r>
                        <a:rPr lang="zh-CN" sz="18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楼层</a:t>
                      </a:r>
                      <a:r>
                        <a:rPr lang="zh-CN" sz="18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总数</a:t>
                      </a:r>
                      <a:endParaRPr lang="zh-CN" sz="1800" b="1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BB9">
                        <a:alpha val="53000"/>
                      </a:srgbClr>
                    </a:solidFill>
                  </a:tcPr>
                </a:tc>
                <a:tc>
                  <a:txBody>
                    <a:bodyPr/>
                    <a:p>
                      <a:pPr algn="ctr" rtl="0" eaLnBrk="0">
                        <a:lnSpc>
                          <a:spcPct val="125000"/>
                        </a:lnSpc>
                      </a:pPr>
                      <a:r>
                        <a:rPr lang="zh-CN" sz="1800" b="1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标牌标识</a:t>
                      </a:r>
                      <a:r>
                        <a:rPr sz="1800" b="1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面积</a:t>
                      </a:r>
                      <a:endParaRPr sz="1800" b="1" kern="0" spc="-40" dirty="0">
                        <a:solidFill>
                          <a:srgbClr val="000000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BB9">
                        <a:alpha val="53000"/>
                      </a:srgbClr>
                    </a:solidFill>
                  </a:tcPr>
                </a:tc>
                <a:tc>
                  <a:txBody>
                    <a:bodyPr/>
                    <a:p>
                      <a:pPr algn="ctr" rtl="0" eaLnBrk="0">
                        <a:lnSpc>
                          <a:spcPct val="125000"/>
                        </a:lnSpc>
                      </a:pPr>
                      <a:r>
                        <a:rPr sz="1800" b="1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单个</a:t>
                      </a:r>
                      <a:r>
                        <a:rPr lang="zh-CN" sz="1800" b="1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字符尺寸（宽</a:t>
                      </a:r>
                      <a:r>
                        <a:rPr lang="en-US" altLang="zh-CN" sz="1800" b="1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*</a:t>
                      </a:r>
                      <a:r>
                        <a:rPr lang="zh-CN" altLang="en-US" sz="1800" b="1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高）</a:t>
                      </a:r>
                      <a:endParaRPr lang="zh-CN" altLang="en-US" sz="1800" b="1" kern="0" spc="-20" dirty="0">
                        <a:solidFill>
                          <a:srgbClr val="000000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BB9">
                        <a:alpha val="53000"/>
                      </a:srgbClr>
                    </a:solidFill>
                  </a:tcPr>
                </a:tc>
                <a:tc>
                  <a:txBody>
                    <a:bodyPr/>
                    <a:p>
                      <a:pPr algn="ctr" rtl="0" eaLnBrk="0">
                        <a:lnSpc>
                          <a:spcPct val="141000"/>
                        </a:lnSpc>
                      </a:pPr>
                      <a:r>
                        <a:rPr lang="zh-CN" sz="18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整体</a:t>
                      </a:r>
                      <a:r>
                        <a:rPr sz="18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尺寸（宽*高）</a:t>
                      </a:r>
                      <a:endParaRPr sz="1800" b="1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BB9">
                        <a:alpha val="53000"/>
                      </a:srgbClr>
                    </a:solidFill>
                  </a:tcPr>
                </a:tc>
                <a:tc>
                  <a:txBody>
                    <a:bodyPr/>
                    <a:p>
                      <a:pPr algn="ctr" rtl="0" eaLnBrk="0">
                        <a:lnSpc>
                          <a:spcPct val="101000"/>
                        </a:lnSpc>
                      </a:pPr>
                      <a:r>
                        <a:rPr lang="zh-CN" sz="1800" b="1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招牌整体与所在墙面高度</a:t>
                      </a:r>
                      <a:r>
                        <a:rPr sz="1800" b="1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占比</a:t>
                      </a:r>
                      <a:endParaRPr sz="1800" b="1" kern="0" spc="-30" dirty="0">
                        <a:solidFill>
                          <a:srgbClr val="000000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BB9">
                        <a:alpha val="53000"/>
                      </a:srgbClr>
                    </a:solidFill>
                  </a:tcPr>
                </a:tc>
              </a:tr>
              <a:tr h="470535">
                <a:tc>
                  <a:txBody>
                    <a:bodyPr/>
                    <a:p>
                      <a:pPr algn="ctr" rtl="0" eaLnBrk="0">
                        <a:lnSpc>
                          <a:spcPct val="101000"/>
                        </a:lnSpc>
                      </a:pPr>
                      <a:r>
                        <a:rPr lang="en-US" sz="1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 1</a:t>
                      </a:r>
                      <a:endParaRPr lang="en-US" sz="1800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BB9">
                        <a:alpha val="23000"/>
                      </a:srgbClr>
                    </a:solidFill>
                  </a:tcPr>
                </a:tc>
                <a:tc>
                  <a:txBody>
                    <a:bodyPr/>
                    <a:p>
                      <a:pPr algn="ctr" rtl="0" eaLnBrk="0">
                        <a:lnSpc>
                          <a:spcPct val="108000"/>
                        </a:lnSpc>
                      </a:pPr>
                      <a:r>
                        <a:rPr lang="zh-CN" altLang="en-US" sz="1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喆啡锐品</a:t>
                      </a:r>
                      <a:r>
                        <a:rPr lang="zh-CN" altLang="en-US" sz="1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酒店</a:t>
                      </a:r>
                      <a:endParaRPr lang="zh-CN" altLang="en-US" sz="1800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BB9">
                        <a:alpha val="23000"/>
                      </a:srgbClr>
                    </a:solidFill>
                  </a:tcPr>
                </a:tc>
                <a:tc>
                  <a:txBody>
                    <a:bodyPr/>
                    <a:p>
                      <a:pPr algn="ctr" rtl="0" eaLnBrk="0">
                        <a:lnSpc>
                          <a:spcPct val="117000"/>
                        </a:lnSpc>
                      </a:pPr>
                      <a:r>
                        <a:rPr lang="en-US" altLang="zh-CN" sz="18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5</a:t>
                      </a:r>
                      <a:r>
                        <a:rPr lang="zh-CN" altLang="en-US" sz="18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层</a:t>
                      </a:r>
                      <a:endParaRPr lang="zh-CN" altLang="en-US" sz="1800" kern="0" spc="-20" dirty="0">
                        <a:solidFill>
                          <a:srgbClr val="000000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BB9">
                        <a:alpha val="23000"/>
                      </a:srgbClr>
                    </a:solidFill>
                  </a:tcPr>
                </a:tc>
                <a:tc>
                  <a:txBody>
                    <a:bodyPr/>
                    <a:p>
                      <a:pPr algn="ctr" rtl="0" eaLnBrk="0">
                        <a:lnSpc>
                          <a:spcPct val="108000"/>
                        </a:lnSpc>
                      </a:pPr>
                      <a:r>
                        <a:rPr lang="en-US" sz="1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26.4</a:t>
                      </a:r>
                      <a:r>
                        <a:rPr sz="1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平方米</a:t>
                      </a:r>
                      <a:endParaRPr sz="1800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BB9">
                        <a:alpha val="23000"/>
                      </a:srgbClr>
                    </a:solidFill>
                  </a:tcPr>
                </a:tc>
                <a:tc>
                  <a:txBody>
                    <a:bodyPr/>
                    <a:p>
                      <a:pPr algn="ctr" rtl="0" eaLnBrk="0">
                        <a:lnSpc>
                          <a:spcPct val="117000"/>
                        </a:lnSpc>
                      </a:pPr>
                      <a:r>
                        <a:rPr lang="en-US" sz="1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1.2</a:t>
                      </a:r>
                      <a:r>
                        <a:rPr lang="zh-CN" altLang="en-US" sz="1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米</a:t>
                      </a:r>
                      <a:r>
                        <a:rPr sz="180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×</a:t>
                      </a:r>
                      <a:r>
                        <a:rPr lang="en-US" altLang="zh-CN" sz="1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1.2</a:t>
                      </a:r>
                      <a:r>
                        <a:rPr lang="zh-CN" altLang="en-US" sz="1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米</a:t>
                      </a:r>
                      <a:endParaRPr lang="zh-CN" altLang="en-US" sz="1800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BB9">
                        <a:alpha val="23000"/>
                      </a:srgbClr>
                    </a:solidFill>
                  </a:tcPr>
                </a:tc>
                <a:tc>
                  <a:txBody>
                    <a:bodyPr/>
                    <a:p>
                      <a:pPr algn="ctr" rtl="0" eaLnBrk="0">
                        <a:lnSpc>
                          <a:spcPct val="108000"/>
                        </a:lnSpc>
                      </a:pPr>
                      <a:r>
                        <a:rPr lang="en-US" sz="18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22</a:t>
                      </a:r>
                      <a:r>
                        <a:rPr sz="18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米×</a:t>
                      </a:r>
                      <a:r>
                        <a:rPr lang="en-US" sz="18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1.2</a:t>
                      </a:r>
                      <a:r>
                        <a:rPr sz="18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米</a:t>
                      </a:r>
                      <a:endParaRPr sz="1800" kern="0" spc="-20" dirty="0">
                        <a:solidFill>
                          <a:srgbClr val="000000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BB9">
                        <a:alpha val="23000"/>
                      </a:srgbClr>
                    </a:solidFill>
                  </a:tcPr>
                </a:tc>
                <a:tc>
                  <a:txBody>
                    <a:bodyPr/>
                    <a:p>
                      <a:pPr algn="ctr" rtl="0" eaLnBrk="0">
                        <a:lnSpc>
                          <a:spcPct val="108000"/>
                        </a:lnSpc>
                      </a:pPr>
                      <a:r>
                        <a:rPr lang="en-US" sz="18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5.4</a:t>
                      </a:r>
                      <a:r>
                        <a:rPr sz="18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%</a:t>
                      </a:r>
                      <a:endParaRPr sz="1800" kern="0" spc="-30" dirty="0">
                        <a:solidFill>
                          <a:srgbClr val="000000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BBB9">
                        <a:alpha val="23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p>
            <a:fld id="{B6F15528-21DE-4FAA-801E-634DDDAF4B2B}" type="slidenum">
              <a:rPr lang="en-US" altLang="zh-CN" smtClean="0"/>
            </a:fld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628650" y="317500"/>
            <a:ext cx="75692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olidFill>
                  <a:srgbClr val="41BBB9"/>
                </a:solidFill>
                <a:sym typeface="+mn-ea"/>
              </a:rPr>
              <a:t>施工方案</a:t>
            </a:r>
            <a:endParaRPr lang="zh-CN" altLang="en-US" sz="2000">
              <a:solidFill>
                <a:srgbClr val="41BBB9"/>
              </a:solidFill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" y="-16030"/>
            <a:ext cx="15119350" cy="1440000"/>
          </a:xfrm>
          <a:prstGeom prst="rect">
            <a:avLst/>
          </a:prstGeom>
          <a:solidFill>
            <a:srgbClr val="41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p>
            <a:pPr algn="ctr"/>
            <a:endParaRPr lang="zh-CN" altLang="en-US" dirty="0">
              <a:solidFill>
                <a:srgbClr val="496686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/>
        </p:nvSpPr>
        <p:spPr>
          <a:xfrm>
            <a:off x="552450" y="546100"/>
            <a:ext cx="3261995" cy="4660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chemeClr val="tx1"/>
                </a:solidFill>
                <a:latin typeface="微软雅黑" panose="020B0503020204020204" charset="-122"/>
                <a:ea typeface="+mj-ea"/>
                <a:cs typeface="微软雅黑" panose="020B0503020204020204" charset="-122"/>
              </a:defRPr>
            </a:lvl1pPr>
          </a:lstStyle>
          <a:p>
            <a:r>
              <a:rPr lang="zh-CN" altLang="en-US" sz="3200" b="0">
                <a:solidFill>
                  <a:schemeClr val="bg1"/>
                </a:solidFill>
                <a:ea typeface="微软雅黑" panose="020B0503020204020204" charset="-122"/>
              </a:rPr>
              <a:t>施工方案</a:t>
            </a:r>
            <a:r>
              <a:rPr lang="en-US" altLang="zh-CN" sz="2000" b="0">
                <a:solidFill>
                  <a:schemeClr val="bg1"/>
                </a:solidFill>
                <a:ea typeface="微软雅黑" panose="020B0503020204020204" charset="-122"/>
              </a:rPr>
              <a:t>   </a:t>
            </a:r>
            <a:r>
              <a:rPr lang="en-US" altLang="zh-CN" sz="2400" b="0">
                <a:solidFill>
                  <a:schemeClr val="bg1"/>
                </a:solidFill>
                <a:ea typeface="微软雅黑" panose="020B0503020204020204" charset="-122"/>
              </a:rPr>
              <a:t> </a:t>
            </a:r>
            <a:r>
              <a:rPr lang="zh-CN" altLang="en-US" sz="2000" b="0">
                <a:solidFill>
                  <a:srgbClr val="41BBB9"/>
                </a:solidFill>
                <a:ea typeface="微软雅黑" panose="020B0503020204020204" charset="-122"/>
              </a:rPr>
              <a:t>20号。</a:t>
            </a:r>
            <a:endParaRPr lang="zh-CN" altLang="en-US" sz="2000" b="0">
              <a:solidFill>
                <a:srgbClr val="41BBB9"/>
              </a:solidFill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33450" y="1917700"/>
            <a:ext cx="12790170" cy="2364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/>
              <a:t>1.</a:t>
            </a:r>
            <a:r>
              <a:rPr lang="zh-CN" altLang="en-US" sz="2800"/>
              <a:t>楼宇标识</a:t>
            </a:r>
            <a:r>
              <a:rPr lang="en-US" altLang="zh-CN" sz="2800"/>
              <a:t>“</a:t>
            </a:r>
            <a:r>
              <a:rPr lang="zh-CN" altLang="en-US" sz="2800"/>
              <a:t>喆啡锐品酒店</a:t>
            </a:r>
            <a:r>
              <a:rPr lang="en-US" altLang="zh-CN" sz="2800"/>
              <a:t>JAMES JOYOE ELITE HOTELS”</a:t>
            </a:r>
            <a:r>
              <a:rPr lang="zh-CN" altLang="en-US" sz="2800"/>
              <a:t>用发光字制作，单个中文字体大小为</a:t>
            </a:r>
            <a:r>
              <a:rPr lang="en-US" altLang="zh-CN" sz="2800"/>
              <a:t>1.2</a:t>
            </a:r>
            <a:r>
              <a:rPr lang="zh-CN" altLang="en-US" sz="2800"/>
              <a:t>米，英文字为</a:t>
            </a:r>
            <a:r>
              <a:rPr lang="en-US" altLang="zh-CN" sz="2800"/>
              <a:t>0.5</a:t>
            </a:r>
            <a:r>
              <a:rPr lang="zh-CN" altLang="en-US" sz="2800"/>
              <a:t>米，安装完成后大概尺寸为</a:t>
            </a:r>
            <a:r>
              <a:rPr lang="en-US" altLang="zh-CN" sz="2800"/>
              <a:t>22</a:t>
            </a:r>
            <a:r>
              <a:rPr lang="zh-CN" altLang="en-US" sz="2800"/>
              <a:t>米</a:t>
            </a:r>
            <a:r>
              <a:rPr sz="2800" kern="0" spc="-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×</a:t>
            </a:r>
            <a:r>
              <a:rPr lang="en-US" altLang="zh-CN" sz="2800"/>
              <a:t>1.2</a:t>
            </a:r>
            <a:r>
              <a:rPr lang="zh-CN" altLang="en-US" sz="2800"/>
              <a:t>米。</a:t>
            </a:r>
            <a:endParaRPr lang="zh-CN" altLang="en-US" sz="2800"/>
          </a:p>
          <a:p>
            <a:r>
              <a:rPr lang="en-US" altLang="zh-CN" sz="2800"/>
              <a:t>2.</a:t>
            </a:r>
            <a:r>
              <a:rPr lang="zh-CN" altLang="en-US" sz="2800"/>
              <a:t>用升降机将工作人员送至屋顶外墙，用膨胀螺丝将发光字固定在实心墙</a:t>
            </a:r>
            <a:r>
              <a:rPr lang="zh-CN" altLang="en-US" sz="2800"/>
              <a:t>上。</a:t>
            </a:r>
            <a:endParaRPr lang="zh-CN" altLang="en-US" sz="2800"/>
          </a:p>
          <a:p>
            <a:r>
              <a:rPr lang="en-US" altLang="zh-CN" sz="2800"/>
              <a:t>3.</a:t>
            </a:r>
            <a:r>
              <a:rPr lang="zh-CN" altLang="en-US" sz="2800"/>
              <a:t>每个发光字通过</a:t>
            </a:r>
            <a:r>
              <a:rPr lang="en-US" altLang="zh-CN" sz="2800"/>
              <a:t>5-7</a:t>
            </a:r>
            <a:r>
              <a:rPr lang="zh-CN" altLang="en-US" sz="2800"/>
              <a:t>个膨胀螺丝固定在实心墙上。如图</a:t>
            </a:r>
            <a:r>
              <a:rPr lang="zh-CN" altLang="en-US" sz="2800"/>
              <a:t>所示。</a:t>
            </a:r>
            <a:endParaRPr lang="zh-CN" altLang="en-US" sz="2800"/>
          </a:p>
          <a:p>
            <a:r>
              <a:rPr lang="en-US" altLang="zh-CN" sz="2800"/>
              <a:t>4.</a:t>
            </a:r>
            <a:r>
              <a:rPr lang="zh-CN" altLang="en-US" sz="2800"/>
              <a:t>发光字的侧面跟墙面之间全部用结构胶固定</a:t>
            </a:r>
            <a:r>
              <a:rPr lang="zh-CN" altLang="en-US" sz="2800"/>
              <a:t>收口。</a:t>
            </a:r>
            <a:endParaRPr lang="zh-CN" altLang="en-US" sz="2800"/>
          </a:p>
          <a:p>
            <a:endParaRPr lang="zh-CN" altLang="en-US" sz="2800"/>
          </a:p>
        </p:txBody>
      </p:sp>
      <p:pic>
        <p:nvPicPr>
          <p:cNvPr id="9" name="图片 8" descr="施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9250" y="4356100"/>
            <a:ext cx="11556365" cy="48977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p>
            <a:fld id="{B6F15528-21DE-4FAA-801E-634DDDAF4B2B}" type="slidenum">
              <a:rPr lang="en-US" altLang="zh-CN" smtClean="0"/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8250" y="698500"/>
            <a:ext cx="12486640" cy="857377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UNIT_TABLE_BEAUTIFY" val="smartTable{b85c7cd8-78ca-4b46-9066-92dd769ebca3}"/>
</p:tagLst>
</file>

<file path=ppt/tags/tag6.xml><?xml version="1.0" encoding="utf-8"?>
<p:tagLst xmlns:p="http://schemas.openxmlformats.org/presentationml/2006/main">
  <p:tag name="commondata" val="eyJoZGlkIjoiMGZmNTUyNWNkMjU3MjY3NWE2NWJiMTIwYzdjNmJlOTQ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C00000"/>
          </a:solidFill>
        </a:ln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730</Words>
  <Application>WPS 演示</Application>
  <PresentationFormat>自定义</PresentationFormat>
  <Paragraphs>173</Paragraphs>
  <Slides>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6" baseType="lpstr">
      <vt:lpstr>Arial</vt:lpstr>
      <vt:lpstr>宋体</vt:lpstr>
      <vt:lpstr>Wingdings</vt:lpstr>
      <vt:lpstr>微软雅黑</vt:lpstr>
      <vt:lpstr>Calibri</vt:lpstr>
      <vt:lpstr>方正细黑一_GBK</vt:lpstr>
      <vt:lpstr>黑体</vt:lpstr>
      <vt:lpstr>Arial Unicode MS</vt:lpstr>
      <vt:lpstr>Office Theme</vt:lpstr>
      <vt:lpstr>PowerPoint 演示文稿</vt:lpstr>
      <vt:lpstr>点位地图</vt:lpstr>
      <vt:lpstr>PowerPoint 演示文稿</vt:lpstr>
      <vt:lpstr>规划前    图中为武汉市硚口区委礼堂。一路20号。</vt:lpstr>
      <vt:lpstr>规划后：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chuangyi</dc:creator>
  <cp:lastModifiedBy>WPS_1725865390</cp:lastModifiedBy>
  <cp:revision>1318</cp:revision>
  <cp:lastPrinted>2023-03-07T01:22:00Z</cp:lastPrinted>
  <dcterms:created xsi:type="dcterms:W3CDTF">2018-12-04T08:26:00Z</dcterms:created>
  <dcterms:modified xsi:type="dcterms:W3CDTF">2025-10-13T03:08:06Z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2018-11-25T16:00:00Z</vt:filetime>
  </property>
  <property fmtid="{D5CDD505-2E9C-101B-9397-08002B2CF9AE}" pid="3" name="Creator">
    <vt:lpwstr>Acrobat PDFMaker 15 PowerPoint 版</vt:lpwstr>
  </property>
  <property fmtid="{D5CDD505-2E9C-101B-9397-08002B2CF9AE}" pid="4" name="LastSaved">
    <vt:filetime>2018-12-30T16:00:00Z</vt:filetime>
  </property>
  <property fmtid="{D5CDD505-2E9C-101B-9397-08002B2CF9AE}" pid="5" name="KSOProductBuildVer">
    <vt:lpwstr>2052-12.1.0.22529</vt:lpwstr>
  </property>
  <property fmtid="{D5CDD505-2E9C-101B-9397-08002B2CF9AE}" pid="6" name="KSORubyTemplateID">
    <vt:lpwstr>2</vt:lpwstr>
  </property>
  <property fmtid="{D5CDD505-2E9C-101B-9397-08002B2CF9AE}" pid="7" name="ICV">
    <vt:lpwstr>E05FC1838F5A42418F249E9D7B77D346_13</vt:lpwstr>
  </property>
</Properties>
</file>